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Anaheim"/>
      <p:regular r:id="rId35"/>
      <p:bold r:id="rId36"/>
    </p:embeddedFont>
    <p:embeddedFont>
      <p:font typeface="Cairo"/>
      <p:regular r:id="rId37"/>
      <p:bold r:id="rId38"/>
    </p:embeddedFont>
    <p:embeddedFont>
      <p:font typeface="Space Grotesk Medium"/>
      <p:regular r:id="rId39"/>
      <p:bold r:id="rId40"/>
    </p:embeddedFont>
    <p:embeddedFont>
      <p:font typeface="PT Sans"/>
      <p:regular r:id="rId41"/>
      <p:bold r:id="rId42"/>
      <p:italic r:id="rId43"/>
      <p:boldItalic r:id="rId44"/>
    </p:embeddedFont>
    <p:embeddedFont>
      <p:font typeface="Space Grotesk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jYaKuhOHa9FzKdb0H8XbAc2F5l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4BBC15-FE9C-4753-9FD5-FDEEFBC7029C}">
  <a:tblStyle styleId="{934BBC15-FE9C-4753-9FD5-FDEEFBC702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BB73ECC-56F8-442D-815E-4A9FB902B27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Medium-bold.fntdata"/><Relationship Id="rId20" Type="http://schemas.openxmlformats.org/officeDocument/2006/relationships/slide" Target="slides/slide15.xml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22" Type="http://schemas.openxmlformats.org/officeDocument/2006/relationships/slide" Target="slides/slide17.xml"/><Relationship Id="rId44" Type="http://schemas.openxmlformats.org/officeDocument/2006/relationships/font" Target="fonts/PT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PTSans-italic.fntdata"/><Relationship Id="rId24" Type="http://schemas.openxmlformats.org/officeDocument/2006/relationships/slide" Target="slides/slide19.xml"/><Relationship Id="rId46" Type="http://schemas.openxmlformats.org/officeDocument/2006/relationships/font" Target="fonts/SpaceGrotesk-bold.fntdata"/><Relationship Id="rId23" Type="http://schemas.openxmlformats.org/officeDocument/2006/relationships/slide" Target="slides/slide18.xml"/><Relationship Id="rId45" Type="http://schemas.openxmlformats.org/officeDocument/2006/relationships/font" Target="fonts/SpaceGrotes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Anaheim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Cairo-regular.fntdata"/><Relationship Id="rId14" Type="http://schemas.openxmlformats.org/officeDocument/2006/relationships/slide" Target="slides/slide9.xml"/><Relationship Id="rId36" Type="http://schemas.openxmlformats.org/officeDocument/2006/relationships/font" Target="fonts/Anaheim-bold.fntdata"/><Relationship Id="rId17" Type="http://schemas.openxmlformats.org/officeDocument/2006/relationships/slide" Target="slides/slide12.xml"/><Relationship Id="rId39" Type="http://schemas.openxmlformats.org/officeDocument/2006/relationships/font" Target="fonts/SpaceGroteskMedium-regular.fntdata"/><Relationship Id="rId16" Type="http://schemas.openxmlformats.org/officeDocument/2006/relationships/slide" Target="slides/slide11.xml"/><Relationship Id="rId38" Type="http://schemas.openxmlformats.org/officeDocument/2006/relationships/font" Target="fonts/Cai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97328f41c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897328f4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838161a31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9838161a3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53b23e6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53b23e6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97328f41c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897328f4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897328f41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897328f41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97328f41c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897328f41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9be79aae8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89be79aa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97328f41c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897328f41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30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99" name="Google Shape;99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30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102" name="Google Shape;102;p3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0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1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107" name="Google Shape;107;p3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3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0" name="Google Shape;110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31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32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7" name="Google Shape;117;p32"/>
          <p:cNvGrpSpPr/>
          <p:nvPr/>
        </p:nvGrpSpPr>
        <p:grpSpPr>
          <a:xfrm>
            <a:off x="0" y="4"/>
            <a:ext cx="9144005" cy="5143497"/>
            <a:chOff x="0" y="4"/>
            <a:chExt cx="9144005" cy="5143497"/>
          </a:xfrm>
        </p:grpSpPr>
        <p:pic>
          <p:nvPicPr>
            <p:cNvPr id="118" name="Google Shape;118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32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121" name="Google Shape;121;p32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122" name="Google Shape;122;p3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32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125" name="Google Shape;125;p3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30" name="Google Shape;130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" name="Google Shape;132;p3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133" name="Google Shape;133;p3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37" name="Google Shape;137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3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140" name="Google Shape;140;p3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141" name="Google Shape;141;p3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35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144" name="Google Shape;144;p3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22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22"/>
          <p:cNvSpPr txBox="1"/>
          <p:nvPr>
            <p:ph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22"/>
          <p:cNvSpPr txBox="1"/>
          <p:nvPr>
            <p:ph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22"/>
          <p:cNvSpPr txBox="1"/>
          <p:nvPr>
            <p:ph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" name="Google Shape;19;p22"/>
          <p:cNvSpPr txBox="1"/>
          <p:nvPr>
            <p:ph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22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" name="Google Shape;21;p22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" name="Google Shape;22;p22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" name="Google Shape;23;p22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22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" name="Google Shape;25;p22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6" name="Google Shape;26;p22"/>
          <p:cNvGrpSpPr/>
          <p:nvPr/>
        </p:nvGrpSpPr>
        <p:grpSpPr>
          <a:xfrm>
            <a:off x="0" y="4"/>
            <a:ext cx="9144005" cy="5143497"/>
            <a:chOff x="0" y="4"/>
            <a:chExt cx="9144005" cy="5143497"/>
          </a:xfrm>
        </p:grpSpPr>
        <p:pic>
          <p:nvPicPr>
            <p:cNvPr id="27" name="Google Shape;27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oogle Shape;29;p22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0" name="Google Shape;30;p2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23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34" name="Google Shape;34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" name="Google Shape;36;p23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37" name="Google Shape;37;p2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3" name="Google Shape;43;p25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4" name="Google Shape;44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45" name="Google Shape;45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oogle Shape;47;p25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48" name="Google Shape;48;p2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26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6" name="Google Shape;56;p26"/>
          <p:cNvGrpSpPr/>
          <p:nvPr/>
        </p:nvGrpSpPr>
        <p:grpSpPr>
          <a:xfrm>
            <a:off x="0" y="4"/>
            <a:ext cx="9144005" cy="5143497"/>
            <a:chOff x="0" y="4"/>
            <a:chExt cx="9144005" cy="5143497"/>
          </a:xfrm>
        </p:grpSpPr>
        <p:pic>
          <p:nvPicPr>
            <p:cNvPr id="57" name="Google Shape;57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26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60" name="Google Shape;60;p2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/>
          <p:nvPr>
            <p:ph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27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5" name="Google Shape;65;p27"/>
          <p:cNvSpPr txBox="1"/>
          <p:nvPr>
            <p:ph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27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" name="Google Shape;67;p27"/>
          <p:cNvSpPr txBox="1"/>
          <p:nvPr>
            <p:ph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27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69" name="Google Shape;6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9"/>
          <p:cNvGrpSpPr/>
          <p:nvPr/>
        </p:nvGrpSpPr>
        <p:grpSpPr>
          <a:xfrm>
            <a:off x="0" y="4"/>
            <a:ext cx="9144005" cy="5143497"/>
            <a:chOff x="0" y="4"/>
            <a:chExt cx="9144005" cy="5143497"/>
          </a:xfrm>
        </p:grpSpPr>
        <p:pic>
          <p:nvPicPr>
            <p:cNvPr id="72" name="Google Shape;72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74;p29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75" name="Google Shape;75;p2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28"/>
          <p:cNvGrpSpPr/>
          <p:nvPr/>
        </p:nvGrpSpPr>
        <p:grpSpPr>
          <a:xfrm>
            <a:off x="0" y="4"/>
            <a:ext cx="9144005" cy="5143497"/>
            <a:chOff x="0" y="4"/>
            <a:chExt cx="9144005" cy="5143497"/>
          </a:xfrm>
        </p:grpSpPr>
        <p:pic>
          <p:nvPicPr>
            <p:cNvPr id="81" name="Google Shape;81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" name="Google Shape;83;p28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84" name="Google Shape;84;p2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28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90" name="Google Shape;90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94" name="Google Shape;94;p2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95" name="Google Shape;95;p2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0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27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"/>
          <p:cNvGrpSpPr/>
          <p:nvPr/>
        </p:nvGrpSpPr>
        <p:grpSpPr>
          <a:xfrm rot="756538">
            <a:off x="-943409" y="-1494947"/>
            <a:ext cx="4574157" cy="3479412"/>
            <a:chOff x="1522650" y="1117750"/>
            <a:chExt cx="4574075" cy="3479350"/>
          </a:xfrm>
        </p:grpSpPr>
        <p:sp>
          <p:nvSpPr>
            <p:cNvPr id="151" name="Google Shape;151;p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 txBox="1"/>
          <p:nvPr>
            <p:ph type="ctrTitle"/>
          </p:nvPr>
        </p:nvSpPr>
        <p:spPr>
          <a:xfrm>
            <a:off x="633301" y="1083225"/>
            <a:ext cx="70560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L" sz="4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Presentación capstone </a:t>
            </a:r>
            <a:r>
              <a:rPr lang="es-CL" sz="4700">
                <a:latin typeface="Arial"/>
                <a:ea typeface="Arial"/>
                <a:cs typeface="Arial"/>
                <a:sym typeface="Arial"/>
              </a:rPr>
              <a:t>“Trackify”</a:t>
            </a:r>
            <a:endParaRPr sz="4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 txBox="1"/>
          <p:nvPr>
            <p:ph idx="1" type="subTitle"/>
          </p:nvPr>
        </p:nvSpPr>
        <p:spPr>
          <a:xfrm>
            <a:off x="3061775" y="2789975"/>
            <a:ext cx="1919100" cy="23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CL" sz="1200"/>
              <a:t>     Ingeniería informática</a:t>
            </a:r>
            <a:endParaRPr sz="1200"/>
          </a:p>
        </p:txBody>
      </p:sp>
      <p:sp>
        <p:nvSpPr>
          <p:cNvPr id="156" name="Google Shape;156;p1"/>
          <p:cNvSpPr txBox="1"/>
          <p:nvPr/>
        </p:nvSpPr>
        <p:spPr>
          <a:xfrm>
            <a:off x="2469125" y="3190250"/>
            <a:ext cx="310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Escuela de Informática y Telecomunicaciones</a:t>
            </a:r>
            <a:endParaRPr b="0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Sede Puente Alto</a:t>
            </a:r>
            <a:endParaRPr b="0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2025</a:t>
            </a:r>
            <a:endParaRPr b="0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3179975" y="4052100"/>
            <a:ext cx="16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L" sz="10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Docente: Juan Pablo Ramos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97328f41c_0_16"/>
          <p:cNvSpPr txBox="1"/>
          <p:nvPr>
            <p:ph type="title"/>
          </p:nvPr>
        </p:nvSpPr>
        <p:spPr>
          <a:xfrm>
            <a:off x="707900" y="0"/>
            <a:ext cx="94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Diagrama de Actividades</a:t>
            </a:r>
            <a:endParaRPr/>
          </a:p>
        </p:txBody>
      </p:sp>
      <p:pic>
        <p:nvPicPr>
          <p:cNvPr id="229" name="Google Shape;229;g3897328f41c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675" y="921550"/>
            <a:ext cx="4218625" cy="40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897328f41c_0_16"/>
          <p:cNvSpPr txBox="1"/>
          <p:nvPr/>
        </p:nvSpPr>
        <p:spPr>
          <a:xfrm>
            <a:off x="825050" y="644138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L" sz="900" u="none" cap="none" strike="noStrike">
                <a:solidFill>
                  <a:srgbClr val="110830"/>
                </a:solidFill>
                <a:latin typeface="Space Grotesk"/>
                <a:ea typeface="Space Grotesk"/>
                <a:cs typeface="Space Grotesk"/>
                <a:sym typeface="Space Grotesk"/>
              </a:rPr>
              <a:t>D.A- 17– “Generar reportes por área o trabajador”</a:t>
            </a:r>
            <a:endParaRPr b="0" i="0" sz="900" u="none" cap="none" strike="noStrike">
              <a:solidFill>
                <a:srgbClr val="11083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 txBox="1"/>
          <p:nvPr>
            <p:ph type="title"/>
          </p:nvPr>
        </p:nvSpPr>
        <p:spPr>
          <a:xfrm>
            <a:off x="658726" y="2792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2800"/>
              <a:t> Diagrama de secuencias</a:t>
            </a:r>
            <a:endParaRPr sz="2800"/>
          </a:p>
        </p:txBody>
      </p:sp>
      <p:sp>
        <p:nvSpPr>
          <p:cNvPr id="236" name="Google Shape;236;p7"/>
          <p:cNvSpPr txBox="1"/>
          <p:nvPr/>
        </p:nvSpPr>
        <p:spPr>
          <a:xfrm>
            <a:off x="767107" y="885600"/>
            <a:ext cx="536149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L" sz="900" u="none" cap="none" strike="noStrike">
                <a:solidFill>
                  <a:srgbClr val="110830"/>
                </a:solidFill>
                <a:latin typeface="Space Grotesk"/>
                <a:ea typeface="Space Grotesk"/>
                <a:cs typeface="Space Grotesk"/>
                <a:sym typeface="Space Grotesk"/>
              </a:rPr>
              <a:t>CU011-Administrar tareas para supervisores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7"/>
          <p:cNvPicPr preferRelativeResize="0"/>
          <p:nvPr/>
        </p:nvPicPr>
        <p:blipFill rotWithShape="1">
          <a:blip r:embed="rId3">
            <a:alphaModFix/>
          </a:blip>
          <a:srcRect b="0" l="0" r="-100" t="909"/>
          <a:stretch/>
        </p:blipFill>
        <p:spPr>
          <a:xfrm>
            <a:off x="289469" y="1218981"/>
            <a:ext cx="4955161" cy="323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9819" y="1150057"/>
            <a:ext cx="3671365" cy="352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/>
          <p:nvPr>
            <p:ph type="title"/>
          </p:nvPr>
        </p:nvSpPr>
        <p:spPr>
          <a:xfrm>
            <a:off x="565425" y="181075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2800"/>
              <a:t>Diagrama de </a:t>
            </a:r>
            <a:br>
              <a:rPr lang="es-CL" sz="2800"/>
            </a:br>
            <a:r>
              <a:rPr lang="es-CL" sz="2800"/>
              <a:t>componentes</a:t>
            </a:r>
            <a:endParaRPr sz="2800"/>
          </a:p>
        </p:txBody>
      </p:sp>
      <p:sp>
        <p:nvSpPr>
          <p:cNvPr id="244" name="Google Shape;244;p8"/>
          <p:cNvSpPr txBox="1"/>
          <p:nvPr/>
        </p:nvSpPr>
        <p:spPr>
          <a:xfrm>
            <a:off x="565432" y="1487696"/>
            <a:ext cx="536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L" sz="900" u="none" cap="none" strike="noStrike">
                <a:solidFill>
                  <a:srgbClr val="110830"/>
                </a:solidFill>
                <a:latin typeface="Space Grotesk"/>
                <a:ea typeface="Space Grotesk"/>
                <a:cs typeface="Space Grotesk"/>
                <a:sym typeface="Space Grotesk"/>
              </a:rPr>
              <a:t>Vista de desarrollo o despliegue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725" y="371775"/>
            <a:ext cx="4460124" cy="47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 txBox="1"/>
          <p:nvPr/>
        </p:nvSpPr>
        <p:spPr>
          <a:xfrm>
            <a:off x="275811" y="1398528"/>
            <a:ext cx="536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L" sz="900" u="none" cap="none" strike="noStrike">
                <a:solidFill>
                  <a:srgbClr val="110830"/>
                </a:solidFill>
                <a:latin typeface="Space Grotesk"/>
                <a:ea typeface="Space Grotesk"/>
                <a:cs typeface="Space Grotesk"/>
                <a:sym typeface="Space Grotesk"/>
              </a:rPr>
              <a:t>Vista de desarrollo o despliegue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9"/>
          <p:cNvPicPr preferRelativeResize="0"/>
          <p:nvPr/>
        </p:nvPicPr>
        <p:blipFill rotWithShape="1">
          <a:blip r:embed="rId3">
            <a:alphaModFix/>
          </a:blip>
          <a:srcRect b="1012" l="0" r="1039" t="1597"/>
          <a:stretch/>
        </p:blipFill>
        <p:spPr>
          <a:xfrm>
            <a:off x="2947000" y="699712"/>
            <a:ext cx="5724451" cy="37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9"/>
          <p:cNvSpPr txBox="1"/>
          <p:nvPr>
            <p:ph type="title"/>
          </p:nvPr>
        </p:nvSpPr>
        <p:spPr>
          <a:xfrm>
            <a:off x="275798" y="1629350"/>
            <a:ext cx="323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1900"/>
              <a:t>Diagrama de </a:t>
            </a:r>
            <a:br>
              <a:rPr lang="es-CL" sz="1900"/>
            </a:br>
            <a:r>
              <a:rPr lang="es-CL" sz="2300"/>
              <a:t>Despliegue - Web</a:t>
            </a:r>
            <a:br>
              <a:rPr lang="es-CL" sz="1900"/>
            </a:br>
            <a:br>
              <a:rPr lang="es-CL" sz="1900"/>
            </a:b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838161a31_0_2"/>
          <p:cNvSpPr txBox="1"/>
          <p:nvPr/>
        </p:nvSpPr>
        <p:spPr>
          <a:xfrm>
            <a:off x="275811" y="1398528"/>
            <a:ext cx="536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L" sz="900" u="none" cap="none" strike="noStrike">
                <a:solidFill>
                  <a:srgbClr val="110830"/>
                </a:solidFill>
                <a:latin typeface="Space Grotesk"/>
                <a:ea typeface="Space Grotesk"/>
                <a:cs typeface="Space Grotesk"/>
                <a:sym typeface="Space Grotesk"/>
              </a:rPr>
              <a:t>Vista de desarrollo o despliegue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9838161a31_0_2"/>
          <p:cNvSpPr txBox="1"/>
          <p:nvPr>
            <p:ph type="title"/>
          </p:nvPr>
        </p:nvSpPr>
        <p:spPr>
          <a:xfrm>
            <a:off x="275798" y="1629350"/>
            <a:ext cx="323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1900"/>
              <a:t>Diagrama de </a:t>
            </a:r>
            <a:br>
              <a:rPr lang="es-CL" sz="1900"/>
            </a:br>
            <a:r>
              <a:rPr lang="es-CL" sz="2300"/>
              <a:t>Despliegue - Web</a:t>
            </a:r>
            <a:br>
              <a:rPr lang="es-CL" sz="1900"/>
            </a:br>
            <a:br>
              <a:rPr lang="es-CL" sz="1900"/>
            </a:br>
            <a:endParaRPr sz="1900"/>
          </a:p>
        </p:txBody>
      </p:sp>
      <p:pic>
        <p:nvPicPr>
          <p:cNvPr id="259" name="Google Shape;259;g39838161a31_0_2"/>
          <p:cNvPicPr preferRelativeResize="0"/>
          <p:nvPr/>
        </p:nvPicPr>
        <p:blipFill rotWithShape="1">
          <a:blip r:embed="rId3">
            <a:alphaModFix/>
          </a:blip>
          <a:srcRect b="-3950" l="0" r="-2732" t="0"/>
          <a:stretch/>
        </p:blipFill>
        <p:spPr>
          <a:xfrm>
            <a:off x="2986625" y="704525"/>
            <a:ext cx="5612324" cy="404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/>
          <p:nvPr>
            <p:ph type="title"/>
          </p:nvPr>
        </p:nvSpPr>
        <p:spPr>
          <a:xfrm>
            <a:off x="644586" y="4867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2000"/>
              <a:t>Diagrama de paquetes</a:t>
            </a:r>
            <a:endParaRPr sz="2000"/>
          </a:p>
        </p:txBody>
      </p:sp>
      <p:sp>
        <p:nvSpPr>
          <p:cNvPr id="265" name="Google Shape;265;p11"/>
          <p:cNvSpPr txBox="1"/>
          <p:nvPr/>
        </p:nvSpPr>
        <p:spPr>
          <a:xfrm>
            <a:off x="644586" y="232353"/>
            <a:ext cx="536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L" sz="900" u="none" cap="none" strike="noStrike">
                <a:solidFill>
                  <a:srgbClr val="110830"/>
                </a:solidFill>
                <a:latin typeface="Space Grotesk"/>
                <a:ea typeface="Space Grotesk"/>
                <a:cs typeface="Space Grotesk"/>
                <a:sym typeface="Space Grotesk"/>
              </a:rPr>
              <a:t>Otros diagramas parte del 4+1:</a:t>
            </a:r>
            <a:endParaRPr b="0" i="0" sz="900" u="none" cap="none" strike="noStrike">
              <a:solidFill>
                <a:srgbClr val="11083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100" y="993850"/>
            <a:ext cx="4756251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 txBox="1"/>
          <p:nvPr>
            <p:ph type="title"/>
          </p:nvPr>
        </p:nvSpPr>
        <p:spPr>
          <a:xfrm>
            <a:off x="720000" y="39789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3200"/>
              <a:t>Diagrama de comunicación:</a:t>
            </a:r>
            <a:br>
              <a:rPr lang="es-CL" sz="3200"/>
            </a:br>
            <a:br>
              <a:rPr lang="es-CL" sz="3200"/>
            </a:br>
            <a:r>
              <a:rPr lang="es-CL" sz="900">
                <a:solidFill>
                  <a:srgbClr val="110830"/>
                </a:solidFill>
              </a:rPr>
              <a:t>7.- Realizar pago - clientes</a:t>
            </a:r>
            <a:endParaRPr/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50" y="1691775"/>
            <a:ext cx="7297900" cy="31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/>
          <p:nvPr>
            <p:ph type="title"/>
          </p:nvPr>
        </p:nvSpPr>
        <p:spPr>
          <a:xfrm>
            <a:off x="658726" y="2792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2800"/>
              <a:t> Diagrama de Base Datos (Relacional)</a:t>
            </a:r>
            <a:endParaRPr sz="2800"/>
          </a:p>
        </p:txBody>
      </p:sp>
      <p:pic>
        <p:nvPicPr>
          <p:cNvPr id="278" name="Google Shape;278;p5"/>
          <p:cNvPicPr preferRelativeResize="0"/>
          <p:nvPr/>
        </p:nvPicPr>
        <p:blipFill rotWithShape="1">
          <a:blip r:embed="rId3">
            <a:alphaModFix/>
          </a:blip>
          <a:srcRect b="2081" l="761" r="0" t="0"/>
          <a:stretch/>
        </p:blipFill>
        <p:spPr>
          <a:xfrm>
            <a:off x="1536650" y="1017925"/>
            <a:ext cx="6033951" cy="3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53b23e6e0_1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/>
              <a:t>Modelo AS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g3953b23e6e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100" y="1017725"/>
            <a:ext cx="689110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Modelo TO BE</a:t>
            </a:r>
            <a:endParaRPr/>
          </a:p>
        </p:txBody>
      </p:sp>
      <p:pic>
        <p:nvPicPr>
          <p:cNvPr id="290" name="Google Shape;290;p16" title="To Be.png"/>
          <p:cNvPicPr preferRelativeResize="0"/>
          <p:nvPr/>
        </p:nvPicPr>
        <p:blipFill rotWithShape="1">
          <a:blip r:embed="rId3">
            <a:alphaModFix/>
          </a:blip>
          <a:srcRect b="15218" l="0" r="0" t="0"/>
          <a:stretch/>
        </p:blipFill>
        <p:spPr>
          <a:xfrm>
            <a:off x="531775" y="1081700"/>
            <a:ext cx="7923651" cy="348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97328f41c_0_36"/>
          <p:cNvSpPr txBox="1"/>
          <p:nvPr>
            <p:ph type="title"/>
          </p:nvPr>
        </p:nvSpPr>
        <p:spPr>
          <a:xfrm>
            <a:off x="720000" y="408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Integrantes del proyecto:</a:t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/>
          </a:p>
        </p:txBody>
      </p:sp>
      <p:sp>
        <p:nvSpPr>
          <p:cNvPr id="163" name="Google Shape;163;g3897328f41c_0_36"/>
          <p:cNvSpPr txBox="1"/>
          <p:nvPr/>
        </p:nvSpPr>
        <p:spPr>
          <a:xfrm>
            <a:off x="1059650" y="1679494"/>
            <a:ext cx="7123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Analista programador                                 Jefa de proyecto                                               Analista QA</a:t>
            </a:r>
            <a:endParaRPr b="0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897328f41c_0_36"/>
          <p:cNvSpPr txBox="1"/>
          <p:nvPr>
            <p:ph idx="1" type="subTitle"/>
          </p:nvPr>
        </p:nvSpPr>
        <p:spPr>
          <a:xfrm>
            <a:off x="1649224" y="1573667"/>
            <a:ext cx="1376100" cy="23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L" sz="1200">
                <a:latin typeface="Cairo"/>
                <a:ea typeface="Cairo"/>
                <a:cs typeface="Cairo"/>
                <a:sym typeface="Cairo"/>
              </a:rPr>
              <a:t>Felipe Carrera</a:t>
            </a:r>
            <a:endParaRPr b="1"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65" name="Google Shape;165;g3897328f41c_0_36"/>
          <p:cNvSpPr txBox="1"/>
          <p:nvPr>
            <p:ph idx="1" type="subTitle"/>
          </p:nvPr>
        </p:nvSpPr>
        <p:spPr>
          <a:xfrm>
            <a:off x="4020065" y="1573667"/>
            <a:ext cx="1376100" cy="23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-CL" sz="1200">
                <a:latin typeface="Cairo"/>
                <a:ea typeface="Cairo"/>
                <a:cs typeface="Cairo"/>
                <a:sym typeface="Cairo"/>
              </a:rPr>
              <a:t>Fernanda Donoso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-CL" sz="1200">
                <a:latin typeface="Cairo"/>
                <a:ea typeface="Cairo"/>
                <a:cs typeface="Cairo"/>
                <a:sym typeface="Cairo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66" name="Google Shape;166;g3897328f41c_0_36"/>
          <p:cNvSpPr txBox="1"/>
          <p:nvPr>
            <p:ph idx="1" type="subTitle"/>
          </p:nvPr>
        </p:nvSpPr>
        <p:spPr>
          <a:xfrm>
            <a:off x="6541737" y="1573667"/>
            <a:ext cx="1376100" cy="23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-CL" sz="1200">
                <a:latin typeface="Cairo"/>
                <a:ea typeface="Cairo"/>
                <a:cs typeface="Cairo"/>
                <a:sym typeface="Cairo"/>
              </a:rPr>
              <a:t>Duan Guzmán</a:t>
            </a:r>
            <a:endParaRPr b="1"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CL" sz="1200"/>
              <a:t> </a:t>
            </a:r>
            <a:endParaRPr sz="1200"/>
          </a:p>
        </p:txBody>
      </p:sp>
      <p:pic>
        <p:nvPicPr>
          <p:cNvPr id="167" name="Google Shape;167;g3897328f41c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249" y="2242226"/>
            <a:ext cx="986262" cy="98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897328f41c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7329" y="2242226"/>
            <a:ext cx="986262" cy="98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897328f41c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3534" y="2177810"/>
            <a:ext cx="986262" cy="98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897328f41c_1_13"/>
          <p:cNvSpPr txBox="1"/>
          <p:nvPr>
            <p:ph type="title"/>
          </p:nvPr>
        </p:nvSpPr>
        <p:spPr>
          <a:xfrm>
            <a:off x="720000" y="130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Planificación- Cronograma de Hitos</a:t>
            </a:r>
            <a:endParaRPr/>
          </a:p>
        </p:txBody>
      </p:sp>
      <p:graphicFrame>
        <p:nvGraphicFramePr>
          <p:cNvPr id="296" name="Google Shape;296;g3897328f41c_1_13"/>
          <p:cNvGraphicFramePr/>
          <p:nvPr/>
        </p:nvGraphicFramePr>
        <p:xfrm>
          <a:off x="1404984" y="736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{8BB73ECC-56F8-442D-815E-4A9FB902B27C}</a:tableStyleId>
              </a:tblPr>
              <a:tblGrid>
                <a:gridCol w="2574750"/>
                <a:gridCol w="3446475"/>
              </a:tblGrid>
              <a:tr h="34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s-CL" sz="1800" u="none" cap="none" strike="noStrike">
                          <a:solidFill>
                            <a:srgbClr val="000000"/>
                          </a:solidFill>
                        </a:rPr>
                        <a:t>Nombre Fase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4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s-CL" sz="1800" u="none" cap="none" strike="noStrike">
                          <a:solidFill>
                            <a:srgbClr val="000000"/>
                          </a:solidFill>
                        </a:rPr>
                        <a:t>Fechas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4FC"/>
                    </a:solidFill>
                  </a:tcPr>
                </a:tc>
              </a:tr>
              <a:tr h="22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planificación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11/08/2025 - 18/08/2025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análisis y diseño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18/08/2025 - 21/08/2025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desarrollo web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22/08/2025 - 29/08/2025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Construcción módulo - Base de datos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25/08/2025 - 05/09/2025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Construcción módulo - Administración de usuarios (Etapa 1)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25/08/2025 - </a:t>
                      </a: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05/09/2025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módulos principales  (Etapa 2)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05/09/2022 - </a:t>
                      </a: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12/09/2025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Desarrollo App Móvil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15/09/2025 - 26/09/2025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módulo administrar -  APP Móvil (Etapa 3)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29/09/2025 - 10/10/2025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módulo de tareas/tasks -  APP Móvil (Etapa 4)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13/10/2025 - 24/10/2025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gestión de RRHH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20/10/2025 - 31/10/2025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Pruebas y QA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20/10/2025 - </a:t>
                      </a: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31/10/2025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Pruebas y  Control de calidad - APP Móvil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03/11/2025 -14/11/2025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implementación y cierre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10/11/2025 - 28/11/2025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3025" marL="730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97328f41c_0_95"/>
          <p:cNvSpPr txBox="1"/>
          <p:nvPr>
            <p:ph type="title"/>
          </p:nvPr>
        </p:nvSpPr>
        <p:spPr>
          <a:xfrm>
            <a:off x="839763" y="457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Resumen de costos Estimado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302" name="Google Shape;302;g3897328f41c_0_95"/>
          <p:cNvGraphicFramePr/>
          <p:nvPr/>
        </p:nvGraphicFramePr>
        <p:xfrm>
          <a:off x="860250" y="147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{8BB73ECC-56F8-442D-815E-4A9FB902B27C}</a:tableStyleId>
              </a:tblPr>
              <a:tblGrid>
                <a:gridCol w="2165575"/>
                <a:gridCol w="1256700"/>
              </a:tblGrid>
              <a:tr h="34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Planificación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$ 290.426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Análisis y Diseño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$ 967.286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Desarrollo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$ 9.651.738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Pruebas y Control de calidad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$ 3.354.177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de Implementación y Cierre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$ 3.292.715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HH FASES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4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$ 17.556.342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4F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3" name="Google Shape;303;g3897328f41c_0_95"/>
          <p:cNvGraphicFramePr/>
          <p:nvPr/>
        </p:nvGraphicFramePr>
        <p:xfrm>
          <a:off x="4730625" y="147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{8BB73ECC-56F8-442D-815E-4A9FB902B27C}</a:tableStyleId>
              </a:tblPr>
              <a:tblGrid>
                <a:gridCol w="2472925"/>
                <a:gridCol w="1362075"/>
              </a:tblGrid>
              <a:tr h="3873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Costos de infraestructura tecnológica: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$ 515.530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9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Costos de herramientas y software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$ 700.000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9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Otros costos asociados: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$ 500.000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COSTOS </a:t>
                      </a: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ASOCIADOS 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4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$ 1.715.520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4F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4" name="Google Shape;304;g3897328f41c_0_95"/>
          <p:cNvGraphicFramePr/>
          <p:nvPr/>
        </p:nvGraphicFramePr>
        <p:xfrm>
          <a:off x="4851863" y="374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{8BB73ECC-56F8-442D-815E-4A9FB902B27C}</a:tableStyleId>
              </a:tblPr>
              <a:tblGrid>
                <a:gridCol w="2468675"/>
                <a:gridCol w="1308625"/>
              </a:tblGrid>
              <a:tr h="38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COSTOS 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4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$ 19.271.862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4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17"/>
          <p:cNvGrpSpPr/>
          <p:nvPr/>
        </p:nvGrpSpPr>
        <p:grpSpPr>
          <a:xfrm flipH="1" rot="4659980">
            <a:off x="5142117" y="3057561"/>
            <a:ext cx="4573980" cy="3479278"/>
            <a:chOff x="1522650" y="1117750"/>
            <a:chExt cx="4574075" cy="3479350"/>
          </a:xfrm>
        </p:grpSpPr>
        <p:sp>
          <p:nvSpPr>
            <p:cNvPr id="310" name="Google Shape;310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17"/>
          <p:cNvSpPr txBox="1"/>
          <p:nvPr>
            <p:ph idx="5" type="subTitle"/>
          </p:nvPr>
        </p:nvSpPr>
        <p:spPr>
          <a:xfrm>
            <a:off x="229663" y="1260450"/>
            <a:ext cx="374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CL"/>
              <a:t>Empresa grande</a:t>
            </a:r>
            <a:endParaRPr/>
          </a:p>
        </p:txBody>
      </p:sp>
      <p:sp>
        <p:nvSpPr>
          <p:cNvPr id="313" name="Google Shape;313;p17"/>
          <p:cNvSpPr txBox="1"/>
          <p:nvPr/>
        </p:nvSpPr>
        <p:spPr>
          <a:xfrm>
            <a:off x="3109341" y="525088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Flujo de caja</a:t>
            </a:r>
            <a:endParaRPr b="0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75" y="1718550"/>
            <a:ext cx="5468224" cy="17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850" y="1718550"/>
            <a:ext cx="3083475" cy="9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g389be79aae8_0_9"/>
          <p:cNvGrpSpPr/>
          <p:nvPr/>
        </p:nvGrpSpPr>
        <p:grpSpPr>
          <a:xfrm flipH="1" rot="4659980">
            <a:off x="5142117" y="3057561"/>
            <a:ext cx="4573980" cy="3479278"/>
            <a:chOff x="1522650" y="1117750"/>
            <a:chExt cx="4574075" cy="3479350"/>
          </a:xfrm>
        </p:grpSpPr>
        <p:sp>
          <p:nvSpPr>
            <p:cNvPr id="321" name="Google Shape;321;g389be79aae8_0_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389be79aae8_0_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g389be79aae8_0_9"/>
          <p:cNvSpPr txBox="1"/>
          <p:nvPr/>
        </p:nvSpPr>
        <p:spPr>
          <a:xfrm>
            <a:off x="2016825" y="688826"/>
            <a:ext cx="5867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s-CL" sz="41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Proyecto trackify</a:t>
            </a:r>
            <a:endParaRPr b="0" i="0" sz="41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24" name="Google Shape;324;g389be79aae8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7675" y="912450"/>
            <a:ext cx="3271625" cy="32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type="title"/>
          </p:nvPr>
        </p:nvSpPr>
        <p:spPr>
          <a:xfrm>
            <a:off x="2902885" y="591750"/>
            <a:ext cx="333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Conclusión</a:t>
            </a:r>
            <a:endParaRPr/>
          </a:p>
        </p:txBody>
      </p:sp>
      <p:pic>
        <p:nvPicPr>
          <p:cNvPr id="330" name="Google Shape;3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4438" y="3575392"/>
            <a:ext cx="3480197" cy="150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9"/>
          <p:cNvSpPr txBox="1"/>
          <p:nvPr>
            <p:ph idx="1" type="subTitle"/>
          </p:nvPr>
        </p:nvSpPr>
        <p:spPr>
          <a:xfrm>
            <a:off x="822575" y="1326988"/>
            <a:ext cx="7421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s-CL"/>
              <a:t>En conclusión, el proyecto Trackify representa el resultado de un proceso de diseño, desarrollo y documentación integral enfocado en ofrecer una solución tecnológica robusta.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s-CL"/>
              <a:t>En esta fase, la documentación desarrollada evidencia una arquitectura sólida basada en el modelo 4+1, abordando las vistas de procesos, lógica, desarrollo, física y escenarios de calidad, lo que permitió establecer una base técnica clara y bien estructurada para la implementación del sistema, lo cual nos permite demostrar que el proyecto cuenta con una arquitectura modular, segura y escalable, con componentes reutilizables que facilitan su mantenimiento y evolución.</a:t>
            </a:r>
            <a:r>
              <a:rPr lang="es-C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332" name="Google Shape;3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125" y="2515900"/>
            <a:ext cx="2544500" cy="25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"/>
          <p:cNvSpPr txBox="1"/>
          <p:nvPr/>
        </p:nvSpPr>
        <p:spPr>
          <a:xfrm>
            <a:off x="2576893" y="1208388"/>
            <a:ext cx="3990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</a:pPr>
            <a:r>
              <a:rPr b="0" i="0" lang="es-CL" sz="7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Gracias</a:t>
            </a:r>
            <a:endParaRPr b="0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38" name="Google Shape;3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900" y="1208400"/>
            <a:ext cx="3338750" cy="33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>
            <p:ph type="title"/>
          </p:nvPr>
        </p:nvSpPr>
        <p:spPr>
          <a:xfrm>
            <a:off x="560400" y="477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Sobre </a:t>
            </a:r>
            <a:r>
              <a:rPr b="1" lang="es-CL"/>
              <a:t>Trackify</a:t>
            </a:r>
            <a:endParaRPr b="1"/>
          </a:p>
        </p:txBody>
      </p:sp>
      <p:sp>
        <p:nvSpPr>
          <p:cNvPr id="175" name="Google Shape;175;p2"/>
          <p:cNvSpPr txBox="1"/>
          <p:nvPr>
            <p:ph idx="1" type="subTitle"/>
          </p:nvPr>
        </p:nvSpPr>
        <p:spPr>
          <a:xfrm>
            <a:off x="452488" y="1249484"/>
            <a:ext cx="7767686" cy="26445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b="1" lang="es-CL" sz="1200">
                <a:latin typeface="Cairo"/>
                <a:ea typeface="Cairo"/>
                <a:cs typeface="Cairo"/>
                <a:sym typeface="Cairo"/>
              </a:rPr>
              <a:t>Trackify </a:t>
            </a:r>
            <a:r>
              <a:rPr lang="es-CL" sz="1200">
                <a:latin typeface="Cairo"/>
                <a:ea typeface="Cairo"/>
                <a:cs typeface="Cairo"/>
                <a:sym typeface="Cairo"/>
              </a:rPr>
              <a:t>Propone una solución que consiste en el desarrollo de una plataforma  compuesta por una aplicación web y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s-CL" sz="1200">
                <a:latin typeface="Cairo"/>
                <a:ea typeface="Cairo"/>
                <a:cs typeface="Cairo"/>
                <a:sym typeface="Cairo"/>
              </a:rPr>
              <a:t>una aplicación móvil basadas en arquitectura cliente-servidor, ambas conectadas a un mismo back-end central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s-CL" sz="1200">
                <a:latin typeface="Cairo"/>
                <a:ea typeface="Cairo"/>
                <a:cs typeface="Cairo"/>
                <a:sym typeface="Cairo"/>
              </a:rPr>
              <a:t>basado en Django y Django REST Framework.</a:t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b="1" lang="es-CL" sz="1200">
                <a:latin typeface="Cairo"/>
                <a:ea typeface="Cairo"/>
                <a:cs typeface="Cairo"/>
                <a:sym typeface="Cairo"/>
              </a:rPr>
              <a:t>¿El objetivo?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s-CL" sz="1200">
                <a:latin typeface="Cairo"/>
                <a:ea typeface="Cairo"/>
                <a:cs typeface="Cairo"/>
                <a:sym typeface="Cairo"/>
              </a:rPr>
              <a:t>Centralizar la información de tareas, avances y evaluaciones de los trabajadores, evitando que se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s-CL" sz="1200">
                <a:latin typeface="Cairo"/>
                <a:ea typeface="Cairo"/>
                <a:cs typeface="Cairo"/>
                <a:sym typeface="Cairo"/>
              </a:rPr>
              <a:t>generen reclamos, lo que conlleva a pérdidas monetarias, y poniendo en riesgo la reputación de la empresa,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s-CL" sz="1200">
                <a:latin typeface="Cairo"/>
                <a:ea typeface="Cairo"/>
                <a:cs typeface="Cairo"/>
                <a:sym typeface="Cairo"/>
              </a:rPr>
              <a:t>enfocándose en las áreas de la hotelería y el retail.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47920" y="2368883"/>
            <a:ext cx="359450" cy="327076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275" y="2293650"/>
            <a:ext cx="3234400" cy="30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97328f41c_4_0"/>
          <p:cNvSpPr txBox="1"/>
          <p:nvPr>
            <p:ph type="title"/>
          </p:nvPr>
        </p:nvSpPr>
        <p:spPr>
          <a:xfrm>
            <a:off x="670575" y="305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Alcances:</a:t>
            </a:r>
            <a:endParaRPr b="1"/>
          </a:p>
        </p:txBody>
      </p:sp>
      <p:pic>
        <p:nvPicPr>
          <p:cNvPr id="183" name="Google Shape;183;g3897328f41c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175" y="877750"/>
            <a:ext cx="5463653" cy="39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4"/>
          <p:cNvGraphicFramePr/>
          <p:nvPr/>
        </p:nvGraphicFramePr>
        <p:xfrm>
          <a:off x="1494149" y="1164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{934BBC15-FE9C-4753-9FD5-FDEEFBC7029C}</a:tableStyleId>
              </a:tblPr>
              <a:tblGrid>
                <a:gridCol w="1307600"/>
                <a:gridCol w="4623050"/>
              </a:tblGrid>
              <a:tr h="44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-CL" sz="80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ID RF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Requerimiento funcional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RFs: 8-9-11-14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Administración</a:t>
                      </a: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 de: Usuarios del sistema, Departamentos o área,  Tareas asignadas a supervisores y trabajadores.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R-4</a:t>
                      </a:r>
                      <a:endParaRPr sz="1400" u="none" cap="none" strike="noStrike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Diferenciar el acceso según roles (Gerente, Supervisor y Trabajador)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R-6</a:t>
                      </a:r>
                      <a:endParaRPr sz="1400" u="none" cap="none" strike="noStrike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Recuperar la contraseña mediante SMS.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R-13</a:t>
                      </a:r>
                      <a:endParaRPr sz="1400" u="none" cap="none" strike="noStrike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Generar y visualizar de dashboards de productividad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R-16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Calificar el desempeño de los Trabajadores y supervisores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R-24</a:t>
                      </a:r>
                      <a:endParaRPr sz="1400" u="none" cap="none" strike="noStrike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Generar reportes individuales y globales de desempeño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9" name="Google Shape;189;p4"/>
          <p:cNvSpPr txBox="1"/>
          <p:nvPr/>
        </p:nvSpPr>
        <p:spPr>
          <a:xfrm>
            <a:off x="2063292" y="469291"/>
            <a:ext cx="53614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Requerimientos</a:t>
            </a: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CL" sz="2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funcionales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/>
          <p:nvPr>
            <p:ph type="title"/>
          </p:nvPr>
        </p:nvSpPr>
        <p:spPr>
          <a:xfrm>
            <a:off x="1722804" y="397891"/>
            <a:ext cx="4941946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2400"/>
              <a:t>Requerimientos</a:t>
            </a:r>
            <a:r>
              <a:rPr lang="es-CL" sz="1400"/>
              <a:t> </a:t>
            </a:r>
            <a:r>
              <a:rPr lang="es-CL" sz="2400"/>
              <a:t>no funcionales</a:t>
            </a:r>
            <a:br>
              <a:rPr lang="es-CL" sz="3200"/>
            </a:br>
            <a:endParaRPr/>
          </a:p>
        </p:txBody>
      </p:sp>
      <p:graphicFrame>
        <p:nvGraphicFramePr>
          <p:cNvPr id="195" name="Google Shape;195;p6"/>
          <p:cNvGraphicFramePr/>
          <p:nvPr/>
        </p:nvGraphicFramePr>
        <p:xfrm>
          <a:off x="1527141" y="1164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{934BBC15-FE9C-4753-9FD5-FDEEFBC7029C}</a:tableStyleId>
              </a:tblPr>
              <a:tblGrid>
                <a:gridCol w="1309425"/>
                <a:gridCol w="4629475"/>
              </a:tblGrid>
              <a:tr h="44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-CL" sz="80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ID RNF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Requerimiento no funcional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RNF-1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Disponibilidad en versión web y móvil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RNF-2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La aplicación web debe ser responsiva y funcionar en distintos navegadores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RNF-3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La aplicación móvil debe ser compatible con diferentes dispositivos y tamaños de pantalla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RNF-5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La aplicación móvil debe tener una interfaz simple y optimizada para Trabajadores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RNF-9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El código del sistema debe estar versionado en un repositorio Git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RNF-12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Contar con un servidor web y una base de datos.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/>
          <p:nvPr>
            <p:ph type="title"/>
          </p:nvPr>
        </p:nvSpPr>
        <p:spPr>
          <a:xfrm>
            <a:off x="720000" y="3746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Diagrama de casos de uso</a:t>
            </a:r>
            <a:endParaRPr/>
          </a:p>
        </p:txBody>
      </p:sp>
      <p:pic>
        <p:nvPicPr>
          <p:cNvPr id="201" name="Google Shape;201;p3" title="caso_uso Use Case diagr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0225" y="947375"/>
            <a:ext cx="5363725" cy="403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/>
          <p:nvPr>
            <p:ph type="title"/>
          </p:nvPr>
        </p:nvSpPr>
        <p:spPr>
          <a:xfrm>
            <a:off x="35046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Matriz de riesgo</a:t>
            </a:r>
            <a:endParaRPr/>
          </a:p>
        </p:txBody>
      </p:sp>
      <p:graphicFrame>
        <p:nvGraphicFramePr>
          <p:cNvPr id="207" name="Google Shape;207;p13"/>
          <p:cNvGraphicFramePr/>
          <p:nvPr/>
        </p:nvGraphicFramePr>
        <p:xfrm>
          <a:off x="350469" y="11407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{934BBC15-FE9C-4753-9FD5-FDEEFBC7029C}</a:tableStyleId>
              </a:tblPr>
              <a:tblGrid>
                <a:gridCol w="671725"/>
                <a:gridCol w="2374900"/>
                <a:gridCol w="949450"/>
                <a:gridCol w="973325"/>
                <a:gridCol w="726550"/>
                <a:gridCol w="2725200"/>
              </a:tblGrid>
              <a:tr h="44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-CL" sz="80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ID Riesgo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Riesgo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Categoría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00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Probabilidad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Impacto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Acción de Mitigación y responsable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R-1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Fallas en la sincronización entre la app móvil y la plataforma web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Técnico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Implementar pruebas de integración continuas y monitoreo de sincronización- </a:t>
                      </a: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Equipo TI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R-2</a:t>
                      </a:r>
                      <a:endParaRPr sz="1400" u="none" cap="none" strike="noStrike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Sobrecarga del servidor por alta concurrencia de usuarios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Técnico</a:t>
                      </a:r>
                      <a:endParaRPr sz="1400" u="none" cap="none" strike="noStrike"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Mantener pruebas en múltiples dispositivos y versiones; actualizar librerías - </a:t>
                      </a: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Programador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R-6</a:t>
                      </a:r>
                      <a:endParaRPr sz="1400" u="none" cap="none" strike="noStrike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Acceso no autorizado a datos sensibles de empleados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Seguridad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4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Aplicar políticas de contraseñas seguras y MFA</a:t>
                      </a: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 -Equipo de Ciberseguridad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R-7</a:t>
                      </a:r>
                      <a:endParaRPr sz="1400" u="none" cap="none" strike="noStrike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Robo de credenciales de usuario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Seguridad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Realizar pruebas de penetración y auditorías de seguridad periódicas - </a:t>
                      </a: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Equipo de Ciberseguridad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R-21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Uso de dispositivos móviles obsoletos por parte del personal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Técnico/UX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Establecer requisitos mínimos de hardware y plan de renovación de dispositivos- </a:t>
                      </a: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Jefatura de Proyecto- Equipo TI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R-30</a:t>
                      </a:r>
                      <a:endParaRPr sz="1400" u="none" cap="none" strike="noStrike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0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Inestabilidad por cambios en APIs externas (ej. notificaciones push)</a:t>
                      </a:r>
                      <a:endParaRPr b="0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s-CL" sz="9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Proyecto/Técnico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4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Ejecutar pruebas de carga y estrés en horarios simulados de alta demanda-</a:t>
                      </a:r>
                      <a:r>
                        <a:rPr b="1" i="0" lang="es-CL" sz="105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Equipo QA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>
            <p:ph type="title"/>
          </p:nvPr>
        </p:nvSpPr>
        <p:spPr>
          <a:xfrm>
            <a:off x="413963" y="353505"/>
            <a:ext cx="8395637" cy="5467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2800"/>
              <a:t>Arquitectura y Tecnologías de desarrollo:</a:t>
            </a:r>
            <a:endParaRPr sz="2800"/>
          </a:p>
        </p:txBody>
      </p:sp>
      <p:sp>
        <p:nvSpPr>
          <p:cNvPr id="213" name="Google Shape;213;p15"/>
          <p:cNvSpPr txBox="1"/>
          <p:nvPr>
            <p:ph idx="1" type="subTitle"/>
          </p:nvPr>
        </p:nvSpPr>
        <p:spPr>
          <a:xfrm>
            <a:off x="1606581" y="1015355"/>
            <a:ext cx="61002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-CL" sz="1100"/>
              <a:t>Lenguajes: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-CL" sz="1100"/>
              <a:t>Frameworks: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-CL" sz="1100"/>
              <a:t>Base de Datos: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 b="0" l="0" r="0" t="9807"/>
          <a:stretch/>
        </p:blipFill>
        <p:spPr>
          <a:xfrm>
            <a:off x="2832632" y="1426113"/>
            <a:ext cx="544971" cy="58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0223" y="1426112"/>
            <a:ext cx="580369" cy="58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3027" y="1426111"/>
            <a:ext cx="580370" cy="58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9603" y="1400182"/>
            <a:ext cx="580371" cy="58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2408" y="1400182"/>
            <a:ext cx="580369" cy="58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66100" y="2704463"/>
            <a:ext cx="1026671" cy="35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21759" y="2565547"/>
            <a:ext cx="1437127" cy="63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44932" y="2536001"/>
            <a:ext cx="668695" cy="66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15478" y="3719086"/>
            <a:ext cx="1424844" cy="67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95818" y="3428235"/>
            <a:ext cx="1326136" cy="132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Fernanda</dc:creator>
</cp:coreProperties>
</file>